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90" r:id="rId4"/>
    <p:sldId id="269" r:id="rId5"/>
    <p:sldId id="294" r:id="rId6"/>
    <p:sldId id="278" r:id="rId7"/>
    <p:sldId id="279" r:id="rId8"/>
    <p:sldId id="291" r:id="rId9"/>
    <p:sldId id="272" r:id="rId10"/>
    <p:sldId id="280" r:id="rId11"/>
    <p:sldId id="281" r:id="rId12"/>
    <p:sldId id="282" r:id="rId13"/>
    <p:sldId id="295" r:id="rId14"/>
    <p:sldId id="283" r:id="rId15"/>
    <p:sldId id="296" r:id="rId16"/>
    <p:sldId id="284" r:id="rId17"/>
    <p:sldId id="285" r:id="rId18"/>
    <p:sldId id="297" r:id="rId19"/>
    <p:sldId id="286" r:id="rId20"/>
    <p:sldId id="292" r:id="rId21"/>
    <p:sldId id="273" r:id="rId22"/>
    <p:sldId id="298" r:id="rId23"/>
    <p:sldId id="299" r:id="rId24"/>
    <p:sldId id="287" r:id="rId25"/>
    <p:sldId id="301" r:id="rId26"/>
    <p:sldId id="300" r:id="rId27"/>
    <p:sldId id="288" r:id="rId28"/>
    <p:sldId id="302" r:id="rId29"/>
    <p:sldId id="289" r:id="rId30"/>
    <p:sldId id="303" r:id="rId31"/>
    <p:sldId id="293" r:id="rId32"/>
    <p:sldId id="270" r:id="rId33"/>
    <p:sldId id="27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Object-Oriented Overview" id="{CD584ACC-A749-3B49-B85B-F4CF8D3B3720}">
          <p14:sldIdLst>
            <p14:sldId id="290"/>
            <p14:sldId id="269"/>
            <p14:sldId id="294"/>
            <p14:sldId id="278"/>
            <p14:sldId id="279"/>
          </p14:sldIdLst>
        </p14:section>
        <p14:section name="Classes and Objects in PHP" id="{A2CB38A6-D83F-564D-B730-79DBAA609C86}">
          <p14:sldIdLst>
            <p14:sldId id="291"/>
            <p14:sldId id="272"/>
            <p14:sldId id="280"/>
            <p14:sldId id="281"/>
            <p14:sldId id="282"/>
            <p14:sldId id="295"/>
            <p14:sldId id="283"/>
            <p14:sldId id="296"/>
            <p14:sldId id="284"/>
            <p14:sldId id="285"/>
            <p14:sldId id="297"/>
            <p14:sldId id="286"/>
          </p14:sldIdLst>
        </p14:section>
        <p14:section name="Object-Oriented Design" id="{5D71BF20-69C1-BE4B-9D4D-F4F348E27585}">
          <p14:sldIdLst>
            <p14:sldId id="292"/>
            <p14:sldId id="273"/>
            <p14:sldId id="298"/>
            <p14:sldId id="299"/>
            <p14:sldId id="287"/>
            <p14:sldId id="301"/>
            <p14:sldId id="300"/>
            <p14:sldId id="288"/>
            <p14:sldId id="302"/>
            <p14:sldId id="289"/>
            <p14:sldId id="303"/>
          </p14:sldIdLst>
        </p14:section>
        <p14:section name="Summary" id="{6016C672-7EF5-8544-9FEE-5F02D5CD42F5}">
          <p14:sldIdLst>
            <p14:sldId id="293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31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304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PHP Classes and Objects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keyword</a:t>
            </a:r>
          </a:p>
          <a:p>
            <a:endParaRPr lang="en-US" dirty="0" smtClean="0"/>
          </a:p>
          <a:p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dirty="0"/>
              <a:t> = new Artist();</a:t>
            </a:r>
          </a:p>
          <a:p>
            <a:r>
              <a:rPr lang="en-US" dirty="0"/>
              <a:t>$</a:t>
            </a:r>
            <a:r>
              <a:rPr lang="en-US" dirty="0" err="1"/>
              <a:t>dali</a:t>
            </a:r>
            <a:r>
              <a:rPr lang="en-US" dirty="0"/>
              <a:t> = new Artist();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Instantiating Objects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57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Once you have instances of an object, you can access and modify the properties </a:t>
            </a:r>
            <a:r>
              <a:rPr lang="en-US" dirty="0" smtClean="0"/>
              <a:t>using </a:t>
            </a:r>
            <a:r>
              <a:rPr lang="en-US" dirty="0"/>
              <a:t>the object’s variable name and an arrow (-&gt; 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dirty="0"/>
              <a:t> = new Artist();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dali</a:t>
            </a:r>
            <a:r>
              <a:rPr lang="en-US" dirty="0"/>
              <a:t> = new Artist();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b="1" dirty="0">
                <a:solidFill>
                  <a:srgbClr val="A82233"/>
                </a:solidFill>
              </a:rPr>
              <a:t>-&gt;</a:t>
            </a:r>
            <a:r>
              <a:rPr lang="en-US" dirty="0" err="1"/>
              <a:t>firstName</a:t>
            </a:r>
            <a:r>
              <a:rPr lang="en-US" dirty="0"/>
              <a:t> = "Pablo";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b="1" dirty="0">
                <a:solidFill>
                  <a:srgbClr val="A82233"/>
                </a:solidFill>
              </a:rPr>
              <a:t>-&gt;</a:t>
            </a:r>
            <a:r>
              <a:rPr lang="en-US" dirty="0" err="1"/>
              <a:t>lastName</a:t>
            </a:r>
            <a:r>
              <a:rPr lang="en-US" dirty="0"/>
              <a:t> = "Picasso";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b="1" dirty="0">
                <a:solidFill>
                  <a:srgbClr val="A82233"/>
                </a:solidFill>
              </a:rPr>
              <a:t>-&gt;</a:t>
            </a:r>
            <a:r>
              <a:rPr lang="en-US" dirty="0" err="1"/>
              <a:t>birthCity</a:t>
            </a:r>
            <a:r>
              <a:rPr lang="en-US" dirty="0"/>
              <a:t> = "Malaga";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b="1" dirty="0">
                <a:solidFill>
                  <a:srgbClr val="A82233"/>
                </a:solidFill>
              </a:rPr>
              <a:t>-&gt;</a:t>
            </a:r>
            <a:r>
              <a:rPr lang="en-US" dirty="0" err="1"/>
              <a:t>birthDate</a:t>
            </a:r>
            <a:r>
              <a:rPr lang="en-US" dirty="0"/>
              <a:t> = "October 25 1881";</a:t>
            </a:r>
          </a:p>
          <a:p>
            <a:pPr>
              <a:spcAft>
                <a:spcPts val="600"/>
              </a:spcAft>
            </a:pPr>
            <a:r>
              <a:rPr lang="en-US" dirty="0"/>
              <a:t>$</a:t>
            </a:r>
            <a:r>
              <a:rPr lang="en-US" dirty="0" err="1"/>
              <a:t>picasso</a:t>
            </a:r>
            <a:r>
              <a:rPr lang="en-US" b="1" dirty="0"/>
              <a:t>-&gt;</a:t>
            </a:r>
            <a:r>
              <a:rPr lang="en-US" dirty="0" err="1"/>
              <a:t>deathDate</a:t>
            </a:r>
            <a:r>
              <a:rPr lang="en-US" dirty="0"/>
              <a:t> = "April 8 1973";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Properties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39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Autofit/>
          </a:bodyPr>
          <a:lstStyle/>
          <a:p>
            <a:r>
              <a:rPr lang="en-US" sz="1800" dirty="0"/>
              <a:t>class Artist {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/</a:t>
            </a:r>
            <a:r>
              <a:rPr lang="en-US" sz="1800" dirty="0"/>
              <a:t>/ variables from previous listing still go </a:t>
            </a:r>
            <a:r>
              <a:rPr lang="en-US" sz="1800" dirty="0" smtClean="0"/>
              <a:t>here</a:t>
            </a:r>
            <a:endParaRPr lang="mr-IN" sz="1800" dirty="0"/>
          </a:p>
          <a:p>
            <a:r>
              <a:rPr lang="en-US" sz="1800" dirty="0" smtClean="0"/>
              <a:t>  function </a:t>
            </a:r>
            <a:r>
              <a:rPr lang="en-US" sz="1800" b="1" dirty="0">
                <a:solidFill>
                  <a:srgbClr val="A82233"/>
                </a:solidFill>
              </a:rPr>
              <a:t>__construct</a:t>
            </a:r>
            <a:r>
              <a:rPr lang="en-US" sz="1800" dirty="0"/>
              <a:t>($</a:t>
            </a:r>
            <a:r>
              <a:rPr lang="en-US" sz="1800" dirty="0" err="1"/>
              <a:t>firstName</a:t>
            </a:r>
            <a:r>
              <a:rPr lang="en-US" sz="1800" dirty="0"/>
              <a:t>, $</a:t>
            </a:r>
            <a:r>
              <a:rPr lang="en-US" sz="1800" dirty="0" err="1"/>
              <a:t>lastName</a:t>
            </a:r>
            <a:r>
              <a:rPr lang="en-US" sz="1800" dirty="0"/>
              <a:t>, $city, $</a:t>
            </a:r>
            <a:r>
              <a:rPr lang="en-US" sz="1800" dirty="0" err="1"/>
              <a:t>birth</a:t>
            </a:r>
            <a:r>
              <a:rPr lang="en-US" sz="1800" dirty="0" err="1" smtClean="0"/>
              <a:t>,$</a:t>
            </a:r>
            <a:r>
              <a:rPr lang="en-US" sz="1800" dirty="0" err="1"/>
              <a:t>death</a:t>
            </a:r>
            <a:r>
              <a:rPr lang="en-US" sz="1800" dirty="0"/>
              <a:t>=null) {</a:t>
            </a:r>
          </a:p>
          <a:p>
            <a:r>
              <a:rPr lang="en-US" sz="1800" dirty="0" smtClean="0"/>
              <a:t>	$</a:t>
            </a:r>
            <a:r>
              <a:rPr lang="en-US" sz="1800" dirty="0"/>
              <a:t>this-&gt;</a:t>
            </a:r>
            <a:r>
              <a:rPr lang="en-US" sz="1800" dirty="0" err="1"/>
              <a:t>firstName</a:t>
            </a:r>
            <a:r>
              <a:rPr lang="en-US" sz="1800" dirty="0"/>
              <a:t> = $</a:t>
            </a:r>
            <a:r>
              <a:rPr lang="en-US" sz="1800" dirty="0" err="1"/>
              <a:t>firstName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	$</a:t>
            </a:r>
            <a:r>
              <a:rPr lang="en-US" sz="1800" dirty="0"/>
              <a:t>this-&gt;</a:t>
            </a:r>
            <a:r>
              <a:rPr lang="en-US" sz="1800" dirty="0" err="1"/>
              <a:t>lastName</a:t>
            </a:r>
            <a:r>
              <a:rPr lang="en-US" sz="1800" dirty="0"/>
              <a:t> = $</a:t>
            </a:r>
            <a:r>
              <a:rPr lang="en-US" sz="1800" dirty="0" err="1"/>
              <a:t>lastName</a:t>
            </a:r>
            <a:r>
              <a:rPr lang="en-US" sz="1800" dirty="0"/>
              <a:t>;</a:t>
            </a:r>
          </a:p>
          <a:p>
            <a:r>
              <a:rPr lang="en-US" sz="1800" dirty="0" smtClean="0"/>
              <a:t>	$</a:t>
            </a:r>
            <a:r>
              <a:rPr lang="en-US" sz="1800" dirty="0"/>
              <a:t>this-&gt;</a:t>
            </a:r>
            <a:r>
              <a:rPr lang="en-US" sz="1800" dirty="0" err="1"/>
              <a:t>birthCity</a:t>
            </a:r>
            <a:r>
              <a:rPr lang="en-US" sz="1800" dirty="0"/>
              <a:t> = $city;</a:t>
            </a:r>
          </a:p>
          <a:p>
            <a:r>
              <a:rPr lang="en-US" sz="1800" dirty="0" smtClean="0"/>
              <a:t>	$</a:t>
            </a:r>
            <a:r>
              <a:rPr lang="en-US" sz="1800" dirty="0"/>
              <a:t>this-&gt;</a:t>
            </a:r>
            <a:r>
              <a:rPr lang="en-US" sz="1800" dirty="0" err="1"/>
              <a:t>birthDate</a:t>
            </a:r>
            <a:r>
              <a:rPr lang="en-US" sz="1800" dirty="0"/>
              <a:t> = $birth;</a:t>
            </a:r>
          </a:p>
          <a:p>
            <a:r>
              <a:rPr lang="en-US" sz="1800" dirty="0" smtClean="0"/>
              <a:t>	$</a:t>
            </a:r>
            <a:r>
              <a:rPr lang="en-US" sz="1800" dirty="0"/>
              <a:t>this-&gt;</a:t>
            </a:r>
            <a:r>
              <a:rPr lang="en-US" sz="1800" dirty="0" err="1"/>
              <a:t>deathDate</a:t>
            </a:r>
            <a:r>
              <a:rPr lang="en-US" sz="1800" dirty="0"/>
              <a:t> = $death;</a:t>
            </a:r>
          </a:p>
          <a:p>
            <a:r>
              <a:rPr lang="en-US" sz="1800" dirty="0" smtClean="0"/>
              <a:t>  }</a:t>
            </a:r>
            <a:endParaRPr lang="en-US" sz="1800" dirty="0"/>
          </a:p>
          <a:p>
            <a:r>
              <a:rPr lang="en-US" sz="1800" dirty="0"/>
              <a:t>}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Constructors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2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604448" cy="237626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/>
                <a:cs typeface="Calibri"/>
              </a:rPr>
              <a:t>$</a:t>
            </a:r>
            <a:r>
              <a:rPr lang="en-US" sz="2000" dirty="0" err="1">
                <a:latin typeface="Calibri"/>
                <a:cs typeface="Calibri"/>
              </a:rPr>
              <a:t>picasso</a:t>
            </a:r>
            <a:r>
              <a:rPr lang="en-US" sz="2000" dirty="0">
                <a:latin typeface="Calibri"/>
                <a:cs typeface="Calibri"/>
              </a:rPr>
              <a:t> = new Artist("</a:t>
            </a:r>
            <a:r>
              <a:rPr lang="en-US" sz="2000" dirty="0" err="1">
                <a:latin typeface="Calibri"/>
                <a:cs typeface="Calibri"/>
              </a:rPr>
              <a:t>Pablo","Picasso","Malaga","Oct</a:t>
            </a:r>
            <a:r>
              <a:rPr lang="en-US" sz="2000" dirty="0">
                <a:latin typeface="Calibri"/>
                <a:cs typeface="Calibri"/>
              </a:rPr>
              <a:t> 25,1881"</a:t>
            </a:r>
            <a:r>
              <a:rPr lang="en-US" sz="2000" dirty="0" smtClean="0">
                <a:latin typeface="Calibri"/>
                <a:cs typeface="Calibri"/>
              </a:rPr>
              <a:t>,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mr-IN" sz="2000" dirty="0">
                <a:latin typeface="Calibri"/>
                <a:cs typeface="Calibri"/>
              </a:rPr>
              <a:t>Apr 8,1973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en-CA" sz="2000" dirty="0" smtClean="0">
                <a:latin typeface="Calibri"/>
                <a:cs typeface="Calibri"/>
              </a:rPr>
              <a:t>)</a:t>
            </a:r>
            <a:r>
              <a:rPr lang="mr-IN" sz="2000" dirty="0" smtClean="0">
                <a:latin typeface="Calibri"/>
                <a:cs typeface="Calibri"/>
              </a:rPr>
              <a:t>;</a:t>
            </a:r>
            <a:endParaRPr lang="mr-IN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$</a:t>
            </a:r>
            <a:r>
              <a:rPr lang="en-US" sz="2000" dirty="0" err="1">
                <a:latin typeface="Calibri"/>
                <a:cs typeface="Calibri"/>
              </a:rPr>
              <a:t>dali</a:t>
            </a:r>
            <a:r>
              <a:rPr lang="en-US" sz="2000" dirty="0">
                <a:latin typeface="Calibri"/>
                <a:cs typeface="Calibri"/>
              </a:rPr>
              <a:t> = new Artist("</a:t>
            </a:r>
            <a:r>
              <a:rPr lang="en-US" sz="2000" dirty="0" err="1">
                <a:latin typeface="Calibri"/>
                <a:cs typeface="Calibri"/>
              </a:rPr>
              <a:t>Salvador","Dali","Figures","May</a:t>
            </a:r>
            <a:r>
              <a:rPr lang="en-US" sz="2000" dirty="0">
                <a:latin typeface="Calibri"/>
                <a:cs typeface="Calibri"/>
              </a:rPr>
              <a:t> 11 1904"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mr-IN" sz="2000" dirty="0">
                <a:latin typeface="Calibri"/>
                <a:cs typeface="Calibri"/>
              </a:rPr>
              <a:t>Jan 23 1989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en-CA" sz="2000" dirty="0" smtClean="0">
                <a:latin typeface="Calibri"/>
                <a:cs typeface="Calibri"/>
              </a:rPr>
              <a:t>)</a:t>
            </a:r>
            <a:r>
              <a:rPr lang="mr-IN" sz="2000" dirty="0" smtClean="0">
                <a:latin typeface="Calibri"/>
                <a:cs typeface="Calibri"/>
              </a:rPr>
              <a:t>;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Instantiating using constructors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761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Methods</a:t>
            </a:r>
            <a:r>
              <a:rPr lang="en-US" dirty="0"/>
              <a:t> </a:t>
            </a:r>
            <a:r>
              <a:rPr lang="en-US" dirty="0" smtClean="0"/>
              <a:t>define the tasks </a:t>
            </a:r>
            <a:r>
              <a:rPr lang="en-US" dirty="0"/>
              <a:t>each instance of a class can perform and are useful since they </a:t>
            </a:r>
            <a:r>
              <a:rPr lang="en-US" dirty="0" smtClean="0"/>
              <a:t>associate behavior </a:t>
            </a:r>
            <a:r>
              <a:rPr lang="en-US" dirty="0"/>
              <a:t>with </a:t>
            </a:r>
            <a:r>
              <a:rPr lang="en-US" dirty="0" smtClean="0"/>
              <a:t>objects</a:t>
            </a:r>
          </a:p>
          <a:p>
            <a:r>
              <a:rPr lang="en-US" dirty="0"/>
              <a:t>class Artist {</a:t>
            </a:r>
          </a:p>
          <a:p>
            <a:r>
              <a:rPr lang="en-US" dirty="0"/>
              <a:t>	//. . .</a:t>
            </a:r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A82233"/>
                </a:solidFill>
              </a:rPr>
              <a:t>public </a:t>
            </a:r>
            <a:r>
              <a:rPr lang="en-US" b="1" dirty="0">
                <a:solidFill>
                  <a:srgbClr val="A82233"/>
                </a:solidFill>
              </a:rPr>
              <a:t>function </a:t>
            </a:r>
            <a:r>
              <a:rPr lang="en-US" dirty="0" err="1"/>
              <a:t>outputAsTable</a:t>
            </a:r>
            <a:r>
              <a:rPr lang="en-US" dirty="0"/>
              <a:t>()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 smtClean="0"/>
              <a:t>	//. . .</a:t>
            </a:r>
          </a:p>
          <a:p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r>
              <a:rPr lang="en-US" dirty="0"/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Method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99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Updated UML (two ways to show constructor)</a:t>
            </a:r>
            <a:endParaRPr lang="en-US" dirty="0" smtClean="0"/>
          </a:p>
        </p:txBody>
      </p:sp>
      <p:pic>
        <p:nvPicPr>
          <p:cNvPr id="6" name="Content Placeholder 5" descr="481261300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016" b="-114016"/>
          <a:stretch>
            <a:fillRect/>
          </a:stretch>
        </p:blipFill>
        <p:spPr>
          <a:xfrm>
            <a:off x="611560" y="1124744"/>
            <a:ext cx="7615370" cy="5384777"/>
          </a:xfrm>
        </p:spPr>
      </p:pic>
    </p:spTree>
    <p:extLst>
      <p:ext uri="{BB962C8B-B14F-4D97-AF65-F5344CB8AC3E}">
        <p14:creationId xmlns:p14="http://schemas.microsoft.com/office/powerpoint/2010/main" val="384527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pic>
        <p:nvPicPr>
          <p:cNvPr id="5" name="Content Placeholder 4" descr="4812613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11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Visibility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51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b="1" dirty="0"/>
              <a:t>static </a:t>
            </a:r>
            <a:r>
              <a:rPr lang="en-US" b="1" dirty="0" smtClean="0"/>
              <a:t>member </a:t>
            </a:r>
            <a:r>
              <a:rPr lang="en-US" dirty="0"/>
              <a:t>is a property or method that all instances of a class share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Unlike an </a:t>
            </a:r>
            <a:r>
              <a:rPr lang="en-US" dirty="0"/>
              <a:t>instance property, where each object gets its own value for that property, </a:t>
            </a:r>
            <a:r>
              <a:rPr lang="en-US" dirty="0" smtClean="0"/>
              <a:t>there is </a:t>
            </a:r>
            <a:r>
              <a:rPr lang="en-US" dirty="0"/>
              <a:t>only one value for a class’s static </a:t>
            </a:r>
            <a:r>
              <a:rPr lang="en-US" dirty="0" smtClean="0"/>
              <a:t>property, shared across all instances.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Static Members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12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Static Members </a:t>
            </a:r>
            <a:endParaRPr lang="en-US" dirty="0" smtClean="0"/>
          </a:p>
        </p:txBody>
      </p:sp>
      <p:pic>
        <p:nvPicPr>
          <p:cNvPr id="6" name="Content Placeholder 5" descr="4812613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11" b="-28011"/>
          <a:stretch>
            <a:fillRect/>
          </a:stretch>
        </p:blipFill>
        <p:spPr>
          <a:xfrm>
            <a:off x="914400" y="1040117"/>
            <a:ext cx="7258000" cy="5132083"/>
          </a:xfrm>
        </p:spPr>
      </p:pic>
    </p:spTree>
    <p:extLst>
      <p:ext uri="{BB962C8B-B14F-4D97-AF65-F5344CB8AC3E}">
        <p14:creationId xmlns:p14="http://schemas.microsoft.com/office/powerpoint/2010/main" val="85944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6237"/>
            <a:ext cx="8136904" cy="4525963"/>
          </a:xfrm>
        </p:spPr>
        <p:txBody>
          <a:bodyPr/>
          <a:lstStyle/>
          <a:p>
            <a:r>
              <a:rPr lang="en-US" b="1" dirty="0" smtClean="0"/>
              <a:t>constant </a:t>
            </a:r>
            <a:r>
              <a:rPr lang="en-US" b="1" dirty="0"/>
              <a:t>values </a:t>
            </a:r>
            <a:r>
              <a:rPr lang="en-US" dirty="0"/>
              <a:t>can be stored more </a:t>
            </a:r>
            <a:r>
              <a:rPr lang="en-US" dirty="0" smtClean="0"/>
              <a:t>efficiently as </a:t>
            </a:r>
            <a:r>
              <a:rPr lang="en-US" dirty="0"/>
              <a:t>class constants so long as they are not calculated </a:t>
            </a:r>
            <a:r>
              <a:rPr lang="en-US" dirty="0" smtClean="0"/>
              <a:t>or updated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EARLIEST_DATE = 'January 1, 1200'</a:t>
            </a:r>
            <a:r>
              <a:rPr lang="en-US" dirty="0" smtClean="0"/>
              <a:t>;</a:t>
            </a:r>
          </a:p>
          <a:p>
            <a:r>
              <a:rPr lang="en-US" dirty="0"/>
              <a:t> They can be accessed both inside and outside the class </a:t>
            </a:r>
            <a:r>
              <a:rPr lang="en-US" dirty="0" smtClean="0"/>
              <a:t>using self</a:t>
            </a:r>
            <a:r>
              <a:rPr lang="en-US" dirty="0"/>
              <a:t>::EARLIEST_DATE  in the class </a:t>
            </a:r>
            <a:r>
              <a:rPr lang="en-US" dirty="0" smtClean="0"/>
              <a:t>and </a:t>
            </a:r>
            <a:r>
              <a:rPr lang="en-US" dirty="0" err="1" smtClean="0"/>
              <a:t>classReference</a:t>
            </a:r>
            <a:r>
              <a:rPr lang="en-US" dirty="0"/>
              <a:t>::EARLIEST_DATE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Class Constants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Overview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Classes and Objects in PHP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Design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88736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rgbClr val="C88736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Overview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Classes and Objects in PHP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88736"/>
                </a:solidFill>
              </a:rPr>
              <a:t>Object-Oriented </a:t>
            </a:r>
            <a:r>
              <a:rPr lang="en-US" sz="2700" b="1" dirty="0" smtClean="0">
                <a:solidFill>
                  <a:srgbClr val="C88736"/>
                </a:solidFill>
              </a:rPr>
              <a:t>Design</a:t>
            </a:r>
            <a:endParaRPr lang="en-US" sz="2700" b="1" dirty="0">
              <a:solidFill>
                <a:srgbClr val="C8873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Encapsulation </a:t>
            </a:r>
            <a:r>
              <a:rPr lang="en-US" dirty="0" smtClean="0"/>
              <a:t>generally </a:t>
            </a:r>
            <a:r>
              <a:rPr lang="en-US" dirty="0"/>
              <a:t>refers to restricting access to an object’s </a:t>
            </a:r>
            <a:r>
              <a:rPr lang="en-US" dirty="0" smtClean="0"/>
              <a:t>internal components</a:t>
            </a:r>
            <a:r>
              <a:rPr lang="en-US" dirty="0"/>
              <a:t>. Another way of understanding encapsulation is: it is the hiding of </a:t>
            </a:r>
            <a:r>
              <a:rPr lang="en-US" dirty="0" smtClean="0"/>
              <a:t>an object’s </a:t>
            </a:r>
            <a:r>
              <a:rPr lang="en-US" dirty="0"/>
              <a:t>implementation details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properly encapsulated class will define an interface to the world in the </a:t>
            </a:r>
            <a:r>
              <a:rPr lang="en-US" dirty="0" smtClean="0"/>
              <a:t>form of </a:t>
            </a:r>
            <a:r>
              <a:rPr lang="en-US" dirty="0"/>
              <a:t>its public methods, and leave its data, that is, its properties, hidden (i.e., private)</a:t>
            </a:r>
            <a:r>
              <a:rPr lang="en-US" dirty="0" smtClean="0"/>
              <a:t>. This </a:t>
            </a:r>
            <a:r>
              <a:rPr lang="en-US" dirty="0"/>
              <a:t>allows the class to control exactly how its data will be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typical approach is to write methods for accessing and </a:t>
            </a:r>
            <a:r>
              <a:rPr lang="en-US" dirty="0" smtClean="0"/>
              <a:t>modifying properties </a:t>
            </a:r>
            <a:r>
              <a:rPr lang="en-US" dirty="0"/>
              <a:t>rather than allowing them to be accessed directly. These methods </a:t>
            </a:r>
            <a:r>
              <a:rPr lang="en-US" dirty="0" smtClean="0"/>
              <a:t>are commonly </a:t>
            </a:r>
            <a:r>
              <a:rPr lang="en-US" dirty="0"/>
              <a:t>called </a:t>
            </a:r>
            <a:r>
              <a:rPr lang="en-US" b="1" dirty="0"/>
              <a:t>getters and setters  </a:t>
            </a:r>
            <a:r>
              <a:rPr lang="en-US" dirty="0"/>
              <a:t>(or </a:t>
            </a:r>
            <a:r>
              <a:rPr lang="en-US" dirty="0" err="1"/>
              <a:t>accessors</a:t>
            </a:r>
            <a:r>
              <a:rPr lang="en-US" dirty="0"/>
              <a:t> and </a:t>
            </a:r>
            <a:r>
              <a:rPr lang="en-US" dirty="0" err="1"/>
              <a:t>mutators</a:t>
            </a:r>
            <a:r>
              <a:rPr lang="en-US" dirty="0"/>
              <a:t>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 Encapsulation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15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 Encapsulation 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3012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9" r="49606" b="-9809"/>
          <a:stretch/>
        </p:blipFill>
        <p:spPr>
          <a:xfrm>
            <a:off x="2627784" y="1124744"/>
            <a:ext cx="3585029" cy="5030251"/>
          </a:xfrm>
        </p:spPr>
      </p:pic>
    </p:spTree>
    <p:extLst>
      <p:ext uri="{BB962C8B-B14F-4D97-AF65-F5344CB8AC3E}">
        <p14:creationId xmlns:p14="http://schemas.microsoft.com/office/powerpoint/2010/main" val="159577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Generating Getters and Setters through an IDE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4812613013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1" r="-7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0450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Inheritance </a:t>
            </a:r>
            <a:endParaRPr lang="en-US" dirty="0" smtClean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646237"/>
            <a:ext cx="7113984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A82233"/>
                </a:solidFill>
              </a:rPr>
              <a:t>Inheritance</a:t>
            </a:r>
            <a:r>
              <a:rPr lang="en-US" dirty="0" smtClean="0">
                <a:solidFill>
                  <a:srgbClr val="A82233"/>
                </a:solidFill>
              </a:rPr>
              <a:t> </a:t>
            </a:r>
            <a:r>
              <a:rPr lang="en-US" dirty="0"/>
              <a:t>enables you to create new PHP classes that reuse, extend, and </a:t>
            </a:r>
            <a:r>
              <a:rPr lang="en-US" dirty="0" smtClean="0"/>
              <a:t>modify the </a:t>
            </a:r>
            <a:r>
              <a:rPr lang="en-US" dirty="0"/>
              <a:t>behavior that is defined in another PHP class.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class that is inheriting from another class is said </a:t>
            </a:r>
            <a:r>
              <a:rPr lang="en-US" dirty="0" smtClean="0"/>
              <a:t>to be a </a:t>
            </a:r>
            <a:r>
              <a:rPr lang="en-US" b="1" dirty="0" smtClean="0"/>
              <a:t>subclass</a:t>
            </a:r>
            <a:r>
              <a:rPr lang="en-US" dirty="0" smtClean="0"/>
              <a:t>  or a </a:t>
            </a:r>
            <a:r>
              <a:rPr lang="en-US" b="1" dirty="0" smtClean="0"/>
              <a:t>derived class </a:t>
            </a:r>
            <a:r>
              <a:rPr lang="en-US" dirty="0" smtClean="0"/>
              <a:t>. The class that is being inherited from is typically called a </a:t>
            </a:r>
            <a:r>
              <a:rPr lang="en-US" b="1" dirty="0" smtClean="0"/>
              <a:t>superclass</a:t>
            </a:r>
            <a:r>
              <a:rPr lang="en-US" dirty="0" smtClean="0"/>
              <a:t>  or a </a:t>
            </a:r>
            <a:r>
              <a:rPr lang="en-US" b="1" dirty="0" smtClean="0"/>
              <a:t>base 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/>
              <a:t>a class inherits from another class, it inherits all of its public and </a:t>
            </a:r>
            <a:r>
              <a:rPr lang="en-US" dirty="0" smtClean="0"/>
              <a:t>protected methods </a:t>
            </a:r>
            <a:r>
              <a:rPr lang="en-US" dirty="0"/>
              <a:t>and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8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13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3" r="-1187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Inheritance </a:t>
            </a:r>
            <a:endParaRPr lang="en-US" dirty="0" smtClean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class</a:t>
            </a:r>
            <a:r>
              <a:rPr lang="en-US" dirty="0">
                <a:solidFill>
                  <a:srgbClr val="A82233"/>
                </a:solidFill>
              </a:rPr>
              <a:t> </a:t>
            </a:r>
            <a:r>
              <a:rPr lang="en-US" dirty="0"/>
              <a:t>Painting </a:t>
            </a:r>
            <a:r>
              <a:rPr lang="en-US" b="1" dirty="0">
                <a:solidFill>
                  <a:srgbClr val="A82233"/>
                </a:solidFill>
              </a:rPr>
              <a:t>extends</a:t>
            </a:r>
            <a:r>
              <a:rPr lang="en-US" dirty="0">
                <a:solidFill>
                  <a:srgbClr val="A82233"/>
                </a:solidFill>
              </a:rPr>
              <a:t> </a:t>
            </a:r>
            <a:r>
              <a:rPr lang="en-US" dirty="0"/>
              <a:t>Art { . . . }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392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Inheritance </a:t>
            </a:r>
            <a:endParaRPr lang="en-US" dirty="0" smtClean="0">
              <a:effectLst/>
            </a:endParaRPr>
          </a:p>
        </p:txBody>
      </p:sp>
      <p:pic>
        <p:nvPicPr>
          <p:cNvPr id="7" name="Content Placeholder 6" descr="4812613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99" r="-10799"/>
          <a:stretch>
            <a:fillRect/>
          </a:stretch>
        </p:blipFill>
        <p:spPr>
          <a:xfrm>
            <a:off x="914400" y="1243783"/>
            <a:ext cx="6969968" cy="4928418"/>
          </a:xfrm>
        </p:spPr>
      </p:pic>
    </p:spTree>
    <p:extLst>
      <p:ext uri="{BB962C8B-B14F-4D97-AF65-F5344CB8AC3E}">
        <p14:creationId xmlns:p14="http://schemas.microsoft.com/office/powerpoint/2010/main" val="219416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Polymorphism </a:t>
            </a:r>
            <a:endParaRPr lang="en-US" dirty="0" smtClean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b="1" dirty="0"/>
              <a:t>Polymorphism</a:t>
            </a:r>
            <a:r>
              <a:rPr lang="en-US" dirty="0"/>
              <a:t> is the notion that an object can in fact </a:t>
            </a:r>
            <a:r>
              <a:rPr lang="en-US" dirty="0" smtClean="0"/>
              <a:t>be multiple </a:t>
            </a:r>
            <a:r>
              <a:rPr lang="en-US" dirty="0"/>
              <a:t>things at the same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Conceptually</a:t>
            </a:r>
            <a:r>
              <a:rPr lang="en-US" dirty="0"/>
              <a:t>, a sculpture is a </a:t>
            </a:r>
            <a:r>
              <a:rPr lang="en-US" dirty="0" smtClean="0"/>
              <a:t>work </a:t>
            </a:r>
            <a:r>
              <a:rPr lang="en-US" dirty="0"/>
              <a:t>of art and </a:t>
            </a:r>
            <a:r>
              <a:rPr lang="en-US" dirty="0" smtClean="0"/>
              <a:t>a painting </a:t>
            </a:r>
            <a:r>
              <a:rPr lang="en-US" dirty="0"/>
              <a:t>is a  work of art</a:t>
            </a:r>
            <a:r>
              <a:rPr lang="en-US" dirty="0" smtClean="0"/>
              <a:t>.</a:t>
            </a:r>
          </a:p>
          <a:p>
            <a:r>
              <a:rPr lang="en-US" dirty="0"/>
              <a:t>$</a:t>
            </a:r>
            <a:r>
              <a:rPr lang="en-US" dirty="0" err="1"/>
              <a:t>guernica</a:t>
            </a:r>
            <a:r>
              <a:rPr lang="en-US" dirty="0"/>
              <a:t> = new Painting("1937",$picasso,"Guernica","Oil on canvas")</a:t>
            </a:r>
            <a:r>
              <a:rPr lang="en-US" dirty="0" smtClean="0"/>
              <a:t>;</a:t>
            </a:r>
          </a:p>
          <a:p>
            <a:r>
              <a:rPr lang="en-US" dirty="0"/>
              <a:t> The variable $</a:t>
            </a:r>
            <a:r>
              <a:rPr lang="en-US" dirty="0" err="1"/>
              <a:t>guernica</a:t>
            </a:r>
            <a:r>
              <a:rPr lang="en-US" dirty="0"/>
              <a:t>  is both a Painting  object and an Art  object due to </a:t>
            </a:r>
            <a:r>
              <a:rPr lang="en-US" dirty="0" smtClean="0"/>
              <a:t>its inheritance.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manage a list of </a:t>
            </a:r>
            <a:r>
              <a:rPr lang="en-US" dirty="0" smtClean="0"/>
              <a:t>Art objects</a:t>
            </a:r>
            <a:r>
              <a:rPr lang="en-US" dirty="0"/>
              <a:t>, and call the same </a:t>
            </a:r>
            <a:r>
              <a:rPr lang="en-US" dirty="0" smtClean="0"/>
              <a:t>(overridden) </a:t>
            </a:r>
            <a:r>
              <a:rPr lang="en-US" dirty="0"/>
              <a:t>method on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13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" b="-95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Polymorphism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163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object </a:t>
            </a:r>
            <a:r>
              <a:rPr lang="en-US" b="1" dirty="0"/>
              <a:t>interface</a:t>
            </a:r>
            <a:r>
              <a:rPr lang="en-US" dirty="0"/>
              <a:t>  is a way of defining a formal list of methods that a class </a:t>
            </a:r>
            <a:r>
              <a:rPr lang="en-US" dirty="0" smtClean="0"/>
              <a:t>must  </a:t>
            </a:r>
            <a:r>
              <a:rPr lang="en-US" dirty="0"/>
              <a:t>implement without specifying their implementation</a:t>
            </a:r>
            <a:r>
              <a:rPr lang="en-US" dirty="0" smtClean="0"/>
              <a:t>.</a:t>
            </a:r>
          </a:p>
          <a:p>
            <a:r>
              <a:rPr lang="en-US" dirty="0"/>
              <a:t>interface Viewable {</a:t>
            </a:r>
          </a:p>
          <a:p>
            <a:r>
              <a:rPr lang="en-US" dirty="0" smtClean="0"/>
              <a:t>	public </a:t>
            </a:r>
            <a:r>
              <a:rPr lang="en-US" dirty="0"/>
              <a:t>function </a:t>
            </a:r>
            <a:r>
              <a:rPr lang="en-US" dirty="0" err="1"/>
              <a:t>getSize</a:t>
            </a:r>
            <a:r>
              <a:rPr lang="en-US" dirty="0"/>
              <a:t>();</a:t>
            </a:r>
          </a:p>
          <a:p>
            <a:r>
              <a:rPr lang="en-US" dirty="0" smtClean="0"/>
              <a:t>	public </a:t>
            </a:r>
            <a:r>
              <a:rPr lang="en-US" dirty="0"/>
              <a:t>function </a:t>
            </a:r>
            <a:r>
              <a:rPr lang="en-US" dirty="0" err="1"/>
              <a:t>getPNG</a:t>
            </a:r>
            <a:r>
              <a:rPr lang="en-US" dirty="0"/>
              <a:t>();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/>
              <a:t>class Painting extends Art implements Viewable { . . . 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 Interfaces</a:t>
            </a:r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839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88736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rgbClr val="C88736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</a:rPr>
              <a:t>Object-Oriented </a:t>
            </a:r>
            <a:r>
              <a:rPr lang="en-US" sz="2700" b="1" dirty="0" smtClean="0">
                <a:solidFill>
                  <a:schemeClr val="accent3"/>
                </a:solidFill>
              </a:rPr>
              <a:t>Overview</a:t>
            </a:r>
            <a:endParaRPr lang="en-US" sz="2700" b="1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Classes and Objects in PHP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Design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Interfaces in class diagram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30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05" b="-7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19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88736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rgbClr val="C88736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Overview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Classes and Objects in PHP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Design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88736"/>
                </a:solidFill>
              </a:rPr>
              <a:t>Summary</a:t>
            </a:r>
            <a:endParaRPr lang="en-US" sz="2800" b="1" dirty="0">
              <a:solidFill>
                <a:srgbClr val="C88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7"/>
            <a:ext cx="7474024" cy="4831433"/>
          </a:xfrm>
        </p:spPr>
        <p:txBody>
          <a:bodyPr numCol="3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base </a:t>
            </a:r>
            <a:r>
              <a:rPr lang="en-US" sz="2400" dirty="0"/>
              <a:t>class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class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class member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constructor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data members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derived </a:t>
            </a:r>
            <a:r>
              <a:rPr lang="en-US" sz="2400" dirty="0" smtClean="0"/>
              <a:t>class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 dynamic dispatching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encapsulation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getters and setters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inheritance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instance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instantiate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Integrated Development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Environment (IDE)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interface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magic methods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methods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naming conventions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objects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polymorphism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properties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refactoring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skeleton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static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subclass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superclass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UML (Unified Modeling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Language)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visibility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13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29" b="-118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notion of programming with </a:t>
            </a:r>
            <a:r>
              <a:rPr lang="en-US" b="1" dirty="0"/>
              <a:t>objects</a:t>
            </a:r>
            <a:r>
              <a:rPr lang="en-US" dirty="0"/>
              <a:t> allows the developer to think about </a:t>
            </a:r>
            <a:r>
              <a:rPr lang="en-US" dirty="0" smtClean="0"/>
              <a:t>an item </a:t>
            </a:r>
            <a:r>
              <a:rPr lang="en-US" dirty="0"/>
              <a:t>with particular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properties</a:t>
            </a:r>
            <a:r>
              <a:rPr lang="en-US" dirty="0" smtClean="0"/>
              <a:t>  </a:t>
            </a:r>
            <a:r>
              <a:rPr lang="en-US" dirty="0"/>
              <a:t>(also called </a:t>
            </a:r>
            <a:r>
              <a:rPr lang="en-US" b="1" dirty="0"/>
              <a:t>attributes</a:t>
            </a:r>
            <a:r>
              <a:rPr lang="en-US" dirty="0"/>
              <a:t> or data members ) and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methods</a:t>
            </a:r>
            <a:r>
              <a:rPr lang="en-US" dirty="0" smtClean="0"/>
              <a:t> (</a:t>
            </a:r>
            <a:r>
              <a:rPr lang="en-US" b="1" dirty="0"/>
              <a:t>functions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structure of these </a:t>
            </a:r>
            <a:r>
              <a:rPr lang="en-US" dirty="0" smtClean="0"/>
              <a:t>object  </a:t>
            </a:r>
            <a:r>
              <a:rPr lang="en-US" dirty="0"/>
              <a:t>is defined by </a:t>
            </a:r>
            <a:r>
              <a:rPr lang="en-US" b="1" dirty="0"/>
              <a:t>classes</a:t>
            </a:r>
            <a:r>
              <a:rPr lang="en-US" dirty="0"/>
              <a:t> , which outline </a:t>
            </a:r>
            <a:r>
              <a:rPr lang="en-US" dirty="0" smtClean="0"/>
              <a:t>the properties </a:t>
            </a:r>
            <a:r>
              <a:rPr lang="en-US" dirty="0"/>
              <a:t>and methods like a blueprint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variable created from a class is </a:t>
            </a:r>
            <a:r>
              <a:rPr lang="en-US" dirty="0" smtClean="0"/>
              <a:t>called an </a:t>
            </a:r>
            <a:r>
              <a:rPr lang="en-US" b="1" dirty="0"/>
              <a:t>object</a:t>
            </a:r>
            <a:r>
              <a:rPr lang="en-US" dirty="0"/>
              <a:t> or </a:t>
            </a:r>
            <a:r>
              <a:rPr lang="en-US" b="1" dirty="0" smtClean="0"/>
              <a:t>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13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1" b="-72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Unified Modeling Language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32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Object-Oriented Design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Differences between Server and Desktop Objects</a:t>
            </a:r>
            <a:endParaRPr lang="en-US" dirty="0" smtClean="0"/>
          </a:p>
        </p:txBody>
      </p:sp>
      <p:pic>
        <p:nvPicPr>
          <p:cNvPr id="7" name="Content Placeholder 6" descr="481261300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8" t="-3102" r="-3315" b="50188"/>
          <a:stretch/>
        </p:blipFill>
        <p:spPr>
          <a:xfrm>
            <a:off x="694499" y="1941286"/>
            <a:ext cx="3460216" cy="2927874"/>
          </a:xfrm>
        </p:spPr>
      </p:pic>
      <p:pic>
        <p:nvPicPr>
          <p:cNvPr id="8" name="Content Placeholder 6" descr="481261300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8" t="49411" r="-4006" b="-2325"/>
          <a:stretch/>
        </p:blipFill>
        <p:spPr>
          <a:xfrm>
            <a:off x="4572000" y="1916831"/>
            <a:ext cx="3528392" cy="29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88736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rgbClr val="C88736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Overview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88736"/>
                </a:solidFill>
              </a:rPr>
              <a:t>Classes and Objects in PHP </a:t>
            </a:r>
            <a:endParaRPr lang="en-US" sz="2800" dirty="0">
              <a:solidFill>
                <a:srgbClr val="C88736"/>
              </a:solidFill>
            </a:endParaRPr>
          </a:p>
          <a:p>
            <a:endParaRPr lang="en-US" sz="2800" dirty="0">
              <a:solidFill>
                <a:srgbClr val="C8873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Object-Oriented </a:t>
            </a:r>
            <a:r>
              <a:rPr lang="en-US" sz="2700" b="1" dirty="0" smtClean="0">
                <a:solidFill>
                  <a:schemeClr val="bg1"/>
                </a:solidFill>
              </a:rPr>
              <a:t>Design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Classes </a:t>
            </a:r>
            <a:r>
              <a:rPr lang="en-US" b="1" dirty="0"/>
              <a:t>and Objects in PHP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b="1" dirty="0"/>
              <a:t> </a:t>
            </a:r>
            <a:r>
              <a:rPr lang="en-US" dirty="0"/>
              <a:t>Artist {</a:t>
            </a:r>
          </a:p>
          <a:p>
            <a:r>
              <a:rPr lang="en-US" dirty="0" smtClean="0"/>
              <a:t>	public </a:t>
            </a:r>
            <a:r>
              <a:rPr lang="en-US" dirty="0"/>
              <a:t>$</a:t>
            </a:r>
            <a:r>
              <a:rPr lang="en-US" dirty="0" err="1"/>
              <a:t>firstName</a:t>
            </a:r>
            <a:r>
              <a:rPr lang="en-US" dirty="0"/>
              <a:t>;</a:t>
            </a:r>
          </a:p>
          <a:p>
            <a:r>
              <a:rPr lang="en-US" dirty="0" smtClean="0"/>
              <a:t>	public </a:t>
            </a:r>
            <a:r>
              <a:rPr lang="en-US" dirty="0"/>
              <a:t>$</a:t>
            </a:r>
            <a:r>
              <a:rPr lang="en-US" dirty="0" err="1"/>
              <a:t>lastName</a:t>
            </a:r>
            <a:r>
              <a:rPr lang="en-US" dirty="0"/>
              <a:t>;</a:t>
            </a:r>
          </a:p>
          <a:p>
            <a:r>
              <a:rPr lang="en-US" dirty="0" smtClean="0"/>
              <a:t>	public </a:t>
            </a:r>
            <a:r>
              <a:rPr lang="en-US" dirty="0"/>
              <a:t>$</a:t>
            </a:r>
            <a:r>
              <a:rPr lang="en-US" dirty="0" err="1"/>
              <a:t>birthDate</a:t>
            </a:r>
            <a:r>
              <a:rPr lang="en-US" dirty="0"/>
              <a:t>;</a:t>
            </a:r>
          </a:p>
          <a:p>
            <a:r>
              <a:rPr lang="en-US" dirty="0" smtClean="0"/>
              <a:t>	public </a:t>
            </a:r>
            <a:r>
              <a:rPr lang="en-US" dirty="0"/>
              <a:t>$</a:t>
            </a:r>
            <a:r>
              <a:rPr lang="en-US" dirty="0" err="1"/>
              <a:t>birthCity</a:t>
            </a:r>
            <a:r>
              <a:rPr lang="en-US" dirty="0"/>
              <a:t>;</a:t>
            </a:r>
          </a:p>
          <a:p>
            <a:r>
              <a:rPr lang="en-US" dirty="0" smtClean="0"/>
              <a:t>	public </a:t>
            </a:r>
            <a:r>
              <a:rPr lang="en-US" dirty="0"/>
              <a:t>$</a:t>
            </a:r>
            <a:r>
              <a:rPr lang="en-US" dirty="0" err="1"/>
              <a:t>deathDate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Classes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7724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925</TotalTime>
  <Words>1068</Words>
  <Application>Microsoft Macintosh PowerPoint</Application>
  <PresentationFormat>On-screen Show (4:3)</PresentationFormat>
  <Paragraphs>200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</vt:lpstr>
      <vt:lpstr>PHP Classes and Objects </vt:lpstr>
      <vt:lpstr>Chapter 13</vt:lpstr>
      <vt:lpstr>Chapter 13</vt:lpstr>
      <vt:lpstr>Object-Oriented Design </vt:lpstr>
      <vt:lpstr>Object-Oriented Design </vt:lpstr>
      <vt:lpstr>Object-Oriented Design </vt:lpstr>
      <vt:lpstr>Object-Oriented Design </vt:lpstr>
      <vt:lpstr>Chapter 13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Classes and Objects in PHP </vt:lpstr>
      <vt:lpstr>Chapter 13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Object-Oriented Design </vt:lpstr>
      <vt:lpstr>Chapter 13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137</cp:revision>
  <dcterms:created xsi:type="dcterms:W3CDTF">2014-01-14T22:57:40Z</dcterms:created>
  <dcterms:modified xsi:type="dcterms:W3CDTF">2017-02-20T16:52:31Z</dcterms:modified>
  <cp:category/>
</cp:coreProperties>
</file>